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284" r:id="rId2"/>
    <p:sldId id="431" r:id="rId3"/>
    <p:sldId id="256" r:id="rId4"/>
    <p:sldId id="351" r:id="rId5"/>
    <p:sldId id="348" r:id="rId6"/>
    <p:sldId id="350" r:id="rId7"/>
    <p:sldId id="349" r:id="rId8"/>
    <p:sldId id="332" r:id="rId9"/>
    <p:sldId id="451" r:id="rId10"/>
    <p:sldId id="472" r:id="rId11"/>
    <p:sldId id="334" r:id="rId12"/>
    <p:sldId id="337" r:id="rId13"/>
    <p:sldId id="340" r:id="rId14"/>
    <p:sldId id="478" r:id="rId15"/>
    <p:sldId id="453" r:id="rId16"/>
    <p:sldId id="344" r:id="rId17"/>
    <p:sldId id="345" r:id="rId18"/>
    <p:sldId id="346" r:id="rId19"/>
    <p:sldId id="398" r:id="rId20"/>
    <p:sldId id="476" r:id="rId21"/>
    <p:sldId id="475" r:id="rId22"/>
    <p:sldId id="480" r:id="rId23"/>
    <p:sldId id="449" r:id="rId24"/>
    <p:sldId id="407" r:id="rId25"/>
    <p:sldId id="268" r:id="rId26"/>
    <p:sldId id="429" r:id="rId27"/>
    <p:sldId id="282" r:id="rId28"/>
    <p:sldId id="448" r:id="rId29"/>
    <p:sldId id="260" r:id="rId30"/>
    <p:sldId id="435" r:id="rId31"/>
    <p:sldId id="481" r:id="rId32"/>
    <p:sldId id="408" r:id="rId33"/>
    <p:sldId id="409" r:id="rId34"/>
    <p:sldId id="410" r:id="rId35"/>
    <p:sldId id="385" r:id="rId36"/>
    <p:sldId id="455" r:id="rId37"/>
    <p:sldId id="456" r:id="rId38"/>
    <p:sldId id="457" r:id="rId39"/>
    <p:sldId id="458" r:id="rId40"/>
    <p:sldId id="459" r:id="rId41"/>
    <p:sldId id="460" r:id="rId42"/>
    <p:sldId id="461" r:id="rId43"/>
    <p:sldId id="462" r:id="rId44"/>
    <p:sldId id="463" r:id="rId45"/>
    <p:sldId id="464" r:id="rId46"/>
    <p:sldId id="465" r:id="rId47"/>
    <p:sldId id="466" r:id="rId48"/>
    <p:sldId id="468" r:id="rId49"/>
    <p:sldId id="469" r:id="rId50"/>
    <p:sldId id="317" r:id="rId51"/>
    <p:sldId id="318" r:id="rId52"/>
    <p:sldId id="319" r:id="rId53"/>
    <p:sldId id="320" r:id="rId54"/>
    <p:sldId id="321" r:id="rId55"/>
    <p:sldId id="322" r:id="rId56"/>
    <p:sldId id="323" r:id="rId57"/>
    <p:sldId id="324" r:id="rId58"/>
    <p:sldId id="325" r:id="rId59"/>
    <p:sldId id="326" r:id="rId60"/>
    <p:sldId id="424" r:id="rId61"/>
    <p:sldId id="425" r:id="rId62"/>
    <p:sldId id="447" r:id="rId63"/>
    <p:sldId id="438" r:id="rId64"/>
    <p:sldId id="454" r:id="rId65"/>
    <p:sldId id="482" r:id="rId66"/>
    <p:sldId id="477" r:id="rId67"/>
    <p:sldId id="450" r:id="rId68"/>
    <p:sldId id="433" r:id="rId69"/>
    <p:sldId id="440" r:id="rId70"/>
    <p:sldId id="397" r:id="rId71"/>
    <p:sldId id="474" r:id="rId72"/>
    <p:sldId id="473" r:id="rId73"/>
    <p:sldId id="432" r:id="rId74"/>
    <p:sldId id="470" r:id="rId75"/>
    <p:sldId id="353" r:id="rId76"/>
    <p:sldId id="368" r:id="rId77"/>
    <p:sldId id="479" r:id="rId78"/>
    <p:sldId id="413" r:id="rId79"/>
    <p:sldId id="445" r:id="rId80"/>
    <p:sldId id="452" r:id="rId81"/>
    <p:sldId id="274" r:id="rId82"/>
  </p:sldIdLst>
  <p:sldSz cx="6858000" cy="9144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27" autoAdjust="0"/>
    <p:restoredTop sz="90929"/>
  </p:normalViewPr>
  <p:slideViewPr>
    <p:cSldViewPr>
      <p:cViewPr varScale="1">
        <p:scale>
          <a:sx n="88" d="100"/>
          <a:sy n="88" d="100"/>
        </p:scale>
        <p:origin x="3264" y="6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116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143125" y="685800"/>
            <a:ext cx="25717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116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16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ADA5D03-7849-4496-8027-C90EAF00CB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040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1A8C45-5160-437B-AE3E-C521716A32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FAEFA-7EE8-4CCA-8D0C-34E90F5D0F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886325" y="812800"/>
            <a:ext cx="1457325" cy="7315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812800"/>
            <a:ext cx="4219575" cy="7315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3857DF-8002-4D91-A51A-A20ED4BDA2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4D963A-1342-4161-B5EE-45392E5B8B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E0C574-6126-404F-BBAA-42DD2B7C3B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2641600"/>
            <a:ext cx="283845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2641600"/>
            <a:ext cx="283845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F397A5-858F-48BB-AE07-5CD847ECB6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27AC9C-97C5-4FB6-A237-B099AD566D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7A1B1D-28F1-49CA-BB8E-A0100D68E7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FEA8F-55BE-47D4-99DB-539E724471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C0EB0-5C62-4C88-9A68-944F64B0BA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C06700-3AA6-4B0C-904C-E4DDD5DB57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812800"/>
            <a:ext cx="58293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2641600"/>
            <a:ext cx="58293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31200"/>
            <a:ext cx="2171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BD54DA9-65DC-4393-9754-9D22B8E88E7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g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gif"/><Relationship Id="rId2" Type="http://schemas.openxmlformats.org/officeDocument/2006/relationships/image" Target="../media/image122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685800" y="152400"/>
            <a:ext cx="5638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/>
              <a:t>Pentagonal Symmetry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62000"/>
            <a:ext cx="5181600" cy="78933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28800" y="8001000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FF00"/>
                </a:solidFill>
              </a:rPr>
              <a:t>Welcome!</a:t>
            </a:r>
            <a:endParaRPr lang="en-US" sz="3200" b="1" i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8293387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Michael S. Schneider</a:t>
            </a:r>
          </a:p>
          <a:p>
            <a:pPr algn="ctr"/>
            <a:r>
              <a:rPr lang="en-US" dirty="0" smtClean="0"/>
              <a:t>www.constructingtheuniverse.com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81200" y="70866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John </a:t>
            </a:r>
            <a:r>
              <a:rPr lang="en-US" dirty="0" err="1" smtClean="0"/>
              <a:t>Michell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228600"/>
            <a:ext cx="6400800" cy="4800600"/>
          </a:xfrm>
          <a:prstGeom prst="rect">
            <a:avLst/>
          </a:prstGeom>
        </p:spPr>
      </p:pic>
      <p:pic>
        <p:nvPicPr>
          <p:cNvPr id="3" name="hibiscus flower timelaps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8086" y="52578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2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026" descr="D:\mss\Beginner's Guide\5\lettu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174875"/>
            <a:ext cx="6400800" cy="52927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D:\mss\Beginner's Guide\5\orange t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971800"/>
            <a:ext cx="1752600" cy="1752600"/>
          </a:xfrm>
          <a:prstGeom prst="rect">
            <a:avLst/>
          </a:prstGeom>
          <a:noFill/>
        </p:spPr>
      </p:pic>
      <p:pic>
        <p:nvPicPr>
          <p:cNvPr id="3" name="Picture 2" descr="D:\mss\Beginner's Guide\10\grapefruit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5638800"/>
            <a:ext cx="3733800" cy="2933700"/>
          </a:xfrm>
          <a:prstGeom prst="rect">
            <a:avLst/>
          </a:prstGeom>
          <a:noFill/>
        </p:spPr>
      </p:pic>
      <p:pic>
        <p:nvPicPr>
          <p:cNvPr id="4" name="Picture 3" descr="D:\mss\Beginner's Guide\5\orange flow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81000"/>
            <a:ext cx="4762500" cy="5029200"/>
          </a:xfrm>
          <a:prstGeom prst="rect">
            <a:avLst/>
          </a:prstGeom>
          <a:noFill/>
        </p:spPr>
      </p:pic>
      <p:pic>
        <p:nvPicPr>
          <p:cNvPr id="5" name="Picture 4" descr="D:\mss\Beginner's Guide\5\orange top.JPG"/>
          <p:cNvPicPr>
            <a:picLocks noChangeAspect="1" noChangeArrowheads="1"/>
          </p:cNvPicPr>
          <p:nvPr/>
        </p:nvPicPr>
        <p:blipFill>
          <a:blip r:embed="rId2" cstate="print"/>
          <a:srcRect l="33694" t="27570" r="44862" b="47926"/>
          <a:stretch>
            <a:fillRect/>
          </a:stretch>
        </p:blipFill>
        <p:spPr bwMode="auto">
          <a:xfrm>
            <a:off x="228600" y="5638800"/>
            <a:ext cx="2933700" cy="3352800"/>
          </a:xfrm>
          <a:prstGeom prst="rect">
            <a:avLst/>
          </a:prstGeom>
          <a:noFill/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876800" y="609600"/>
            <a:ext cx="17526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Arial" pitchFamily="34" charset="0"/>
              </a:rPr>
              <a:t>The geometry of the </a:t>
            </a:r>
            <a:r>
              <a:rPr lang="en-US" sz="2000" b="1" dirty="0" smtClean="0">
                <a:latin typeface="Arial" pitchFamily="34" charset="0"/>
              </a:rPr>
              <a:t>flower</a:t>
            </a:r>
            <a:br>
              <a:rPr lang="en-US" sz="2000" b="1" dirty="0" smtClean="0">
                <a:latin typeface="Arial" pitchFamily="34" charset="0"/>
              </a:rPr>
            </a:br>
            <a:r>
              <a:rPr lang="en-US" sz="2000" b="1" dirty="0" smtClean="0">
                <a:latin typeface="Arial" pitchFamily="34" charset="0"/>
              </a:rPr>
              <a:t>determines</a:t>
            </a:r>
            <a:br>
              <a:rPr lang="en-US" sz="2000" b="1" dirty="0" smtClean="0">
                <a:latin typeface="Arial" pitchFamily="34" charset="0"/>
              </a:rPr>
            </a:br>
            <a:r>
              <a:rPr lang="en-US" sz="2000" b="1" dirty="0" smtClean="0">
                <a:latin typeface="Arial" pitchFamily="34" charset="0"/>
              </a:rPr>
              <a:t>the </a:t>
            </a:r>
            <a:r>
              <a:rPr lang="en-US" sz="2000" b="1" dirty="0">
                <a:latin typeface="Arial" pitchFamily="34" charset="0"/>
              </a:rPr>
              <a:t>geometry of the fruit.</a:t>
            </a:r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3692892" y="8568035"/>
            <a:ext cx="25555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Arial" pitchFamily="34" charset="0"/>
              </a:rPr>
              <a:t>2x5=10</a:t>
            </a:r>
            <a:r>
              <a:rPr lang="en-US" sz="2400" b="1" dirty="0" smtClean="0">
                <a:latin typeface="Arial" pitchFamily="34" charset="0"/>
              </a:rPr>
              <a:t> sections</a:t>
            </a:r>
            <a:endParaRPr lang="en-US" sz="2400" b="1" dirty="0">
              <a:latin typeface="Arial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1026" descr="D:\mss\Beginner's Guide\5\Dscn0316.jpg"/>
          <p:cNvPicPr>
            <a:picLocks noChangeAspect="1" noChangeArrowheads="1"/>
          </p:cNvPicPr>
          <p:nvPr/>
        </p:nvPicPr>
        <p:blipFill>
          <a:blip r:embed="rId2" cstate="print"/>
          <a:srcRect l="19841" t="9784" r="19841" b="10898"/>
          <a:stretch>
            <a:fillRect/>
          </a:stretch>
        </p:blipFill>
        <p:spPr bwMode="auto">
          <a:xfrm flipV="1">
            <a:off x="457200" y="539750"/>
            <a:ext cx="5943600" cy="58547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660727" y="6789003"/>
            <a:ext cx="35365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</a:rPr>
              <a:t>Central Pentagon stem</a:t>
            </a:r>
          </a:p>
          <a:p>
            <a:pPr algn="ctr"/>
            <a:r>
              <a:rPr lang="en-US" b="1" dirty="0" smtClean="0">
                <a:solidFill>
                  <a:srgbClr val="00B050"/>
                </a:solidFill>
                <a:latin typeface="Arial" pitchFamily="34" charset="0"/>
              </a:rPr>
              <a:t>2x5=10</a:t>
            </a:r>
            <a:r>
              <a:rPr lang="en-US" b="1" dirty="0" smtClean="0">
                <a:latin typeface="Arial" pitchFamily="34" charset="0"/>
              </a:rPr>
              <a:t> </a:t>
            </a:r>
            <a:r>
              <a:rPr lang="en-US" b="1" dirty="0">
                <a:latin typeface="Arial" pitchFamily="34" charset="0"/>
              </a:rPr>
              <a:t>sections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"/>
            <a:ext cx="4847897" cy="4686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29" y="4718330"/>
            <a:ext cx="4869668" cy="442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0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ss\Beginner's Guide\5\starfish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1587" y="-10886"/>
            <a:ext cx="4216411" cy="3973286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009" y="6680498"/>
            <a:ext cx="1899118" cy="23888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2598862" cy="24438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2400"/>
            <a:ext cx="4077149" cy="27180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4046453" cy="22751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535" y="3940629"/>
            <a:ext cx="2677463" cy="26700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50844" y="152400"/>
            <a:ext cx="1944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Regeneration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7358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D:\mss\Beginner's Guide\5\appl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00" y="1511300"/>
            <a:ext cx="6223000" cy="6121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57200" y="7674114"/>
            <a:ext cx="59309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“Anyone can count the number of seeds in an apple,</a:t>
            </a:r>
            <a:br>
              <a:rPr lang="en-US" sz="2000" b="1" dirty="0" smtClean="0"/>
            </a:br>
            <a:r>
              <a:rPr lang="en-US" sz="2000" b="1" dirty="0" smtClean="0"/>
              <a:t>but no one can count the </a:t>
            </a:r>
            <a:r>
              <a:rPr lang="en-US" sz="2000" b="1" i="1" dirty="0" smtClean="0"/>
              <a:t>number of apples in a seed</a:t>
            </a:r>
            <a:r>
              <a:rPr lang="en-US" sz="2000" b="1" dirty="0" smtClean="0"/>
              <a:t>!”</a:t>
            </a:r>
          </a:p>
          <a:p>
            <a:pPr algn="ctr"/>
            <a:endParaRPr lang="en-US" sz="1800" b="1" i="1" dirty="0" smtClean="0"/>
          </a:p>
          <a:p>
            <a:pPr algn="ctr"/>
            <a:r>
              <a:rPr lang="en-US" sz="1800" b="1" i="1" dirty="0" smtClean="0"/>
              <a:t>Ralph Waldo Emerson</a:t>
            </a:r>
            <a:endParaRPr lang="en-US" sz="20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228600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Seed Package: </a:t>
            </a:r>
            <a:r>
              <a:rPr lang="en-US" b="1" dirty="0" smtClean="0"/>
              <a:t>Regeneration</a:t>
            </a:r>
            <a:endParaRPr lang="en-US" b="1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026" descr="D:\mss\Beginner's Guide\5\appl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00" y="1524000"/>
            <a:ext cx="6223000" cy="61214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026" descr="D:\mss\Beginner's Guide\5\5handv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1050" y="3429000"/>
            <a:ext cx="3384550" cy="5254625"/>
          </a:xfrm>
          <a:prstGeom prst="rect">
            <a:avLst/>
          </a:prstGeom>
          <a:noFill/>
        </p:spPr>
      </p:pic>
      <p:pic>
        <p:nvPicPr>
          <p:cNvPr id="95235" name="Picture 1027" descr="D:\mss\Beginner's Guide\5\5maNSTAR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4648200" cy="45116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076700" y="609600"/>
            <a:ext cx="2628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/>
              <a:t>5: Symbol of </a:t>
            </a:r>
            <a:r>
              <a:rPr lang="en-US" sz="3600" b="1" i="1" dirty="0" smtClean="0">
                <a:solidFill>
                  <a:schemeClr val="accent2"/>
                </a:solidFill>
              </a:rPr>
              <a:t>Human</a:t>
            </a:r>
            <a:r>
              <a:rPr lang="en-US" sz="3600" b="1" i="1" dirty="0" smtClean="0"/>
              <a:t>ness</a:t>
            </a:r>
            <a:endParaRPr lang="en-US" sz="3600" b="1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800600"/>
            <a:ext cx="2971800" cy="297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4"/>
          <a:stretch/>
        </p:blipFill>
        <p:spPr>
          <a:xfrm>
            <a:off x="304800" y="304800"/>
            <a:ext cx="6248400" cy="77148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7696200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Pentagonal Symmetry is the natural shape of the human form.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14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ChangeArrowheads="1"/>
          </p:cNvSpPr>
          <p:nvPr/>
        </p:nvSpPr>
        <p:spPr bwMode="auto">
          <a:xfrm>
            <a:off x="279069" y="1295400"/>
            <a:ext cx="640329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1" dirty="0">
                <a:latin typeface="Arial" pitchFamily="34" charset="0"/>
              </a:rPr>
              <a:t>1 2 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</a:rPr>
              <a:t>3 4</a:t>
            </a:r>
            <a:r>
              <a:rPr lang="en-US" sz="4000" b="1" dirty="0">
                <a:latin typeface="Arial" pitchFamily="34" charset="0"/>
              </a:rPr>
              <a:t> </a:t>
            </a:r>
            <a:r>
              <a:rPr lang="en-US" sz="5400" b="1" dirty="0">
                <a:solidFill>
                  <a:srgbClr val="00B050"/>
                </a:solidFill>
                <a:latin typeface="Arial" pitchFamily="34" charset="0"/>
              </a:rPr>
              <a:t>5</a:t>
            </a:r>
            <a:r>
              <a:rPr lang="en-US" sz="5400" b="1" dirty="0">
                <a:latin typeface="Arial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</a:rPr>
              <a:t>6</a:t>
            </a:r>
            <a:r>
              <a:rPr lang="en-US" sz="4000" b="1" dirty="0">
                <a:latin typeface="Arial" pitchFamily="34" charset="0"/>
              </a:rPr>
              <a:t> </a:t>
            </a:r>
            <a:r>
              <a:rPr lang="en-US" sz="4000" b="1" dirty="0">
                <a:solidFill>
                  <a:srgbClr val="00B0F0"/>
                </a:solidFill>
                <a:latin typeface="Arial" pitchFamily="34" charset="0"/>
              </a:rPr>
              <a:t>7</a:t>
            </a:r>
            <a:r>
              <a:rPr lang="en-US" sz="4000" b="1" dirty="0">
                <a:latin typeface="Arial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</a:rPr>
              <a:t>8</a:t>
            </a:r>
            <a:r>
              <a:rPr lang="en-US" sz="4000" b="1" dirty="0">
                <a:latin typeface="Arial" pitchFamily="34" charset="0"/>
              </a:rPr>
              <a:t> </a:t>
            </a:r>
            <a:r>
              <a:rPr lang="en-US" sz="4000" b="1" dirty="0">
                <a:solidFill>
                  <a:srgbClr val="00B0F0"/>
                </a:solidFill>
                <a:latin typeface="Arial" pitchFamily="34" charset="0"/>
              </a:rPr>
              <a:t>9</a:t>
            </a:r>
            <a:r>
              <a:rPr lang="en-US" sz="4000" b="1" dirty="0">
                <a:latin typeface="Arial" pitchFamily="34" charset="0"/>
              </a:rPr>
              <a:t> </a:t>
            </a:r>
            <a:r>
              <a:rPr lang="en-US" sz="5400" b="1" dirty="0">
                <a:solidFill>
                  <a:srgbClr val="00B050"/>
                </a:solidFill>
                <a:latin typeface="Arial" pitchFamily="34" charset="0"/>
              </a:rPr>
              <a:t>10</a:t>
            </a:r>
            <a:r>
              <a:rPr lang="en-US" sz="5400" b="1" dirty="0">
                <a:latin typeface="Arial" pitchFamily="34" charset="0"/>
              </a:rPr>
              <a:t> </a:t>
            </a:r>
            <a:r>
              <a:rPr lang="en-US" sz="4000" b="1" dirty="0">
                <a:solidFill>
                  <a:srgbClr val="00B0F0"/>
                </a:solidFill>
                <a:latin typeface="Arial" pitchFamily="34" charset="0"/>
              </a:rPr>
              <a:t>11</a:t>
            </a:r>
            <a:r>
              <a:rPr lang="en-US" sz="4000" b="1" dirty="0">
                <a:latin typeface="Arial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</a:rPr>
              <a:t>12</a:t>
            </a:r>
          </a:p>
        </p:txBody>
      </p:sp>
      <p:sp>
        <p:nvSpPr>
          <p:cNvPr id="3" name="Text Box 1030"/>
          <p:cNvSpPr txBox="1">
            <a:spLocks noChangeArrowheads="1"/>
          </p:cNvSpPr>
          <p:nvPr/>
        </p:nvSpPr>
        <p:spPr bwMode="auto">
          <a:xfrm>
            <a:off x="1442374" y="2566358"/>
            <a:ext cx="3657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chemeClr val="accent2"/>
                </a:solidFill>
                <a:latin typeface="Arial" pitchFamily="34" charset="0"/>
              </a:rPr>
              <a:t>The numbers </a:t>
            </a:r>
            <a:r>
              <a:rPr lang="en-US" sz="2400" b="1" dirty="0" smtClean="0">
                <a:solidFill>
                  <a:schemeClr val="accent2"/>
                </a:solidFill>
                <a:latin typeface="Arial" pitchFamily="34" charset="0"/>
              </a:rPr>
              <a:t>1-12</a:t>
            </a:r>
            <a:br>
              <a:rPr lang="en-US" sz="2400" b="1" dirty="0" smtClean="0">
                <a:solidFill>
                  <a:schemeClr val="accent2"/>
                </a:solidFill>
                <a:latin typeface="Arial" pitchFamily="34" charset="0"/>
              </a:rPr>
            </a:br>
            <a:r>
              <a:rPr lang="en-US" sz="2400" b="1" dirty="0" smtClean="0">
                <a:solidFill>
                  <a:schemeClr val="accent2"/>
                </a:solidFill>
                <a:latin typeface="Arial" pitchFamily="34" charset="0"/>
              </a:rPr>
              <a:t>form </a:t>
            </a:r>
            <a:r>
              <a:rPr lang="en-US" sz="2400" b="1" dirty="0">
                <a:solidFill>
                  <a:schemeClr val="accent2"/>
                </a:solidFill>
                <a:latin typeface="Arial" pitchFamily="34" charset="0"/>
              </a:rPr>
              <a:t>four </a:t>
            </a:r>
            <a:r>
              <a:rPr lang="en-US" sz="2400" b="1" dirty="0" smtClean="0">
                <a:solidFill>
                  <a:schemeClr val="accent2"/>
                </a:solidFill>
                <a:latin typeface="Arial" pitchFamily="34" charset="0"/>
              </a:rPr>
              <a:t>groups:</a:t>
            </a:r>
            <a:endParaRPr lang="en-US" sz="2400" b="1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4" name="Rectangle 1031"/>
          <p:cNvSpPr>
            <a:spLocks noChangeArrowheads="1"/>
          </p:cNvSpPr>
          <p:nvPr/>
        </p:nvSpPr>
        <p:spPr bwMode="auto">
          <a:xfrm>
            <a:off x="1518574" y="2566358"/>
            <a:ext cx="3505200" cy="838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534" y="3810000"/>
            <a:ext cx="62375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</a:rPr>
              <a:t>First Principles: 1, 2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</a:rPr>
              <a:t>Numbers of Structure: 3, 4, 6, 8, 12</a:t>
            </a:r>
          </a:p>
          <a:p>
            <a:pPr algn="ctr"/>
            <a:r>
              <a:rPr lang="en-US" sz="2800" b="1" dirty="0" smtClean="0">
                <a:solidFill>
                  <a:srgbClr val="00B050"/>
                </a:solidFill>
                <a:latin typeface="Arial" pitchFamily="34" charset="0"/>
              </a:rPr>
              <a:t>Numbers of Life: 5, 10</a:t>
            </a:r>
          </a:p>
          <a:p>
            <a:pPr algn="ctr"/>
            <a:r>
              <a:rPr lang="en-US" sz="2800" b="1" dirty="0" smtClean="0">
                <a:solidFill>
                  <a:srgbClr val="00B0F0"/>
                </a:solidFill>
                <a:latin typeface="Arial" pitchFamily="34" charset="0"/>
              </a:rPr>
              <a:t>Numbers of Mystery: 7, 9, 11</a:t>
            </a:r>
            <a:endParaRPr lang="en-US" sz="2800" b="1" dirty="0">
              <a:solidFill>
                <a:srgbClr val="00B0F0"/>
              </a:solidFill>
              <a:latin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0631" y="152400"/>
            <a:ext cx="5840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You can understand all the designs of the universe if you know about the numbers 1-12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442374" y="4717941"/>
            <a:ext cx="3891626" cy="387459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464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" t="6571" r="4932" b="2884"/>
          <a:stretch/>
        </p:blipFill>
        <p:spPr>
          <a:xfrm>
            <a:off x="500741" y="152400"/>
            <a:ext cx="5769429" cy="750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42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6943"/>
            <a:ext cx="6629400" cy="6629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6943"/>
            <a:ext cx="66294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57250"/>
            <a:ext cx="5943600" cy="7429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57250"/>
            <a:ext cx="5943600" cy="74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580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524000"/>
            <a:ext cx="6057900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524000"/>
            <a:ext cx="6057900" cy="609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524000"/>
            <a:ext cx="6057900" cy="609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524000"/>
            <a:ext cx="6057900" cy="609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457200"/>
            <a:ext cx="54633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Pentagonal Symmetry</a:t>
            </a:r>
          </a:p>
          <a:p>
            <a:pPr algn="ctr"/>
            <a:r>
              <a:rPr lang="en-US" dirty="0" smtClean="0"/>
              <a:t>has been used to proportion art and design.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65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4" y="1708150"/>
            <a:ext cx="5702412" cy="5727700"/>
          </a:xfrm>
          <a:prstGeom prst="rect">
            <a:avLst/>
          </a:prstGeom>
        </p:spPr>
      </p:pic>
      <p:pic>
        <p:nvPicPr>
          <p:cNvPr id="3" name="Picture 1026" descr="D:\mss\Beginner's Guide\5\raf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800" y="1708150"/>
            <a:ext cx="5740400" cy="57277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410200" y="2286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Page 73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89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D:\mss\Beginner's Guide\5\p2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" y="977900"/>
            <a:ext cx="6807200" cy="71882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85800" y="528935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Pentagonal symmetry: humanness &amp; joy!</a:t>
            </a:r>
            <a:endParaRPr lang="en-US" dirty="0"/>
          </a:p>
        </p:txBody>
      </p:sp>
      <p:pic>
        <p:nvPicPr>
          <p:cNvPr id="4" name="Picture 2" descr="D:\mss\Beginner's Guide\5\p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977900"/>
            <a:ext cx="5549900" cy="71882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52400" y="8229600"/>
            <a:ext cx="655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i="1" dirty="0" smtClean="0">
                <a:solidFill>
                  <a:schemeClr val="accent2"/>
                </a:solidFill>
              </a:rPr>
              <a:t>Geometry of Design: Studies in Proportion and Composition</a:t>
            </a:r>
          </a:p>
          <a:p>
            <a:pPr algn="ctr"/>
            <a:r>
              <a:rPr lang="en-US" sz="1800" b="1" dirty="0" smtClean="0"/>
              <a:t>Kimberly Elam</a:t>
            </a:r>
            <a:endParaRPr lang="en-US" sz="1800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0200" y="762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Page 79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0"/>
            <a:ext cx="64008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048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geometric construction</a:t>
            </a:r>
            <a:br>
              <a:rPr lang="en-US" dirty="0" smtClean="0"/>
            </a:br>
            <a:r>
              <a:rPr lang="en-US" dirty="0" smtClean="0"/>
              <a:t>for human body proportions.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10200" y="150167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Page 80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72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mss\Beginner's Guide\5\m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73200"/>
            <a:ext cx="6400800" cy="61976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39486" y="7315200"/>
            <a:ext cx="1066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9485" y="4800600"/>
            <a:ext cx="1665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Reach of Hands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3286" y="3581400"/>
            <a:ext cx="1066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Navel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2768600"/>
            <a:ext cx="1066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Armpit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3158" y="2209800"/>
            <a:ext cx="1066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Neck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1752600"/>
            <a:ext cx="1066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Nose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1447800"/>
            <a:ext cx="166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Top of Eyes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61257" y="1034143"/>
            <a:ext cx="1066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Crown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10200" y="150167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Page 80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73"/>
            <a:ext cx="6858000" cy="897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4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mss\Beginner's Guide\5\tiger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350" y="2387600"/>
            <a:ext cx="6337300" cy="4368800"/>
          </a:xfrm>
          <a:prstGeom prst="rect">
            <a:avLst/>
          </a:prstGeom>
          <a:noFill/>
        </p:spPr>
      </p:pic>
      <p:pic>
        <p:nvPicPr>
          <p:cNvPr id="3" name="Picture 3" descr="D:\mss\Beginner's Guide\5\tige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350" y="2387600"/>
            <a:ext cx="6337300" cy="4368800"/>
          </a:xfrm>
          <a:prstGeom prst="rect">
            <a:avLst/>
          </a:prstGeom>
          <a:noFill/>
        </p:spPr>
      </p:pic>
      <p:pic>
        <p:nvPicPr>
          <p:cNvPr id="4" name="Picture 4" descr="D:\mss\Beginner's Guide\5\tiger2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152400"/>
            <a:ext cx="2133600" cy="2133600"/>
          </a:xfrm>
          <a:prstGeom prst="rect">
            <a:avLst/>
          </a:prstGeom>
          <a:noFill/>
        </p:spPr>
      </p:pic>
      <p:pic>
        <p:nvPicPr>
          <p:cNvPr id="5" name="Picture 2" descr="D:\mss\Beginner's Guide\5\tiger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100" y="2387600"/>
            <a:ext cx="6337300" cy="4368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410200" y="2286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Page 78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457200" y="1143000"/>
            <a:ext cx="5943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/>
              <a:t>Pentagonal Symmetry</a:t>
            </a:r>
          </a:p>
        </p:txBody>
      </p:sp>
      <p:pic>
        <p:nvPicPr>
          <p:cNvPr id="2053" name="Picture 5" descr="D:\mss\Beginner's Guide\5\5 symboli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81986"/>
            <a:ext cx="5473700" cy="85217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410200" y="2286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70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67200" y="23738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Fractal</a:t>
            </a:r>
            <a:endParaRPr lang="en-US" sz="1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981200" y="65782"/>
            <a:ext cx="228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B050"/>
                </a:solidFill>
              </a:rPr>
              <a:t>5 as a Symbol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0" y="65782"/>
            <a:ext cx="1676400" cy="1219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4171"/>
            <a:ext cx="5623125" cy="63899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5" y="6324600"/>
            <a:ext cx="1826734" cy="26343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3600" y="7103162"/>
            <a:ext cx="45527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5 Elements of Chinese Medicine</a:t>
            </a:r>
          </a:p>
          <a:p>
            <a:pPr algn="r"/>
            <a:endParaRPr lang="en-US" sz="2000" dirty="0"/>
          </a:p>
          <a:p>
            <a:pPr algn="ctr"/>
            <a:r>
              <a:rPr lang="en-US" sz="2000" dirty="0" smtClean="0"/>
              <a:t>Cycles of Creation &amp; Destruction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274771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5" y="1981200"/>
            <a:ext cx="6858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494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47244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Pentagrams are natural acrobats.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1354752"/>
            <a:ext cx="6108700" cy="3217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7"/>
          <a:stretch/>
        </p:blipFill>
        <p:spPr>
          <a:xfrm>
            <a:off x="0" y="87086"/>
            <a:ext cx="6641060" cy="53993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4" y="5486400"/>
            <a:ext cx="5821432" cy="355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3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1371600"/>
            <a:ext cx="6108700" cy="6400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0200" y="2286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Page 76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8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0" y="1371600"/>
            <a:ext cx="63881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1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ss\Beginner's Guide\5\construct pentag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150" y="1727200"/>
            <a:ext cx="6489700" cy="5689600"/>
          </a:xfrm>
          <a:prstGeom prst="rect">
            <a:avLst/>
          </a:prstGeom>
          <a:noFill/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81000" y="381000"/>
            <a:ext cx="6019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/>
              <a:t>Constructing a </a:t>
            </a:r>
            <a:r>
              <a:rPr lang="en-US" b="1" i="1" dirty="0">
                <a:solidFill>
                  <a:schemeClr val="accent2"/>
                </a:solidFill>
              </a:rPr>
              <a:t>Pentagon</a:t>
            </a:r>
            <a:r>
              <a:rPr lang="en-US" b="1" i="1" dirty="0"/>
              <a:t/>
            </a:r>
            <a:br>
              <a:rPr lang="en-US" b="1" i="1" dirty="0"/>
            </a:br>
            <a:r>
              <a:rPr lang="en-US" b="1" i="1" dirty="0"/>
              <a:t>with a Compass and Straightedge</a:t>
            </a:r>
            <a:endParaRPr lang="en-US" sz="1800" b="1" i="1" dirty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656114" y="7416800"/>
            <a:ext cx="1828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i="1" dirty="0">
                <a:solidFill>
                  <a:srgbClr val="00B0F0"/>
                </a:solidFill>
              </a:rPr>
              <a:t>Walk it around in both directions!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10200" y="150167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Page 71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17272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Almond!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9243" y="25908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B0F0"/>
                </a:solidFill>
              </a:rPr>
              <a:t>Mini-</a:t>
            </a:r>
          </a:p>
          <a:p>
            <a:pPr algn="ctr"/>
            <a:r>
              <a:rPr lang="en-US" sz="1800" dirty="0" smtClean="0">
                <a:solidFill>
                  <a:srgbClr val="00B0F0"/>
                </a:solidFill>
              </a:rPr>
              <a:t>almond</a:t>
            </a:r>
            <a:endParaRPr lang="en-US" sz="18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" y="1752600"/>
            <a:ext cx="680923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943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" y="1752600"/>
            <a:ext cx="680923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1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" y="1752600"/>
            <a:ext cx="680923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9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" y="1752600"/>
            <a:ext cx="6809232" cy="563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1524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You can turn a full circle or just make an arc.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3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026" descr="D:\mss\Beginner's Guide\5\gold_star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1641" y="1143000"/>
            <a:ext cx="4411537" cy="424848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00" y="228600"/>
            <a:ext cx="541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 smtClean="0"/>
              <a:t>Excellence!</a:t>
            </a:r>
            <a:endParaRPr lang="en-US" sz="6000" b="1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84" y="5638800"/>
            <a:ext cx="4879053" cy="33009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771" y="4441371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4-sided,</a:t>
            </a:r>
          </a:p>
          <a:p>
            <a:r>
              <a:rPr lang="en-US" dirty="0" smtClean="0"/>
              <a:t>6-sided, 7 or 8 sided!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" y="1752600"/>
            <a:ext cx="680923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" y="1752600"/>
            <a:ext cx="680923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8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9600" y="73152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Mini-Almond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" y="2039112"/>
            <a:ext cx="5065776" cy="506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0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48" y="1603248"/>
            <a:ext cx="5937504" cy="593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3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8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4" r="16984"/>
          <a:stretch/>
        </p:blipFill>
        <p:spPr>
          <a:xfrm>
            <a:off x="914400" y="763832"/>
            <a:ext cx="5029200" cy="7616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7391400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This distance is one side of the pentagon.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362200" y="3429000"/>
            <a:ext cx="990600" cy="685800"/>
          </a:xfrm>
          <a:prstGeom prst="straightConnector1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36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7086600"/>
            <a:ext cx="251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“Walk” it around the circle (in both directions) to find the five points.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42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84" y="2005584"/>
            <a:ext cx="5132832" cy="513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6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95578"/>
            <a:ext cx="5791200" cy="83528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20334" y="4284737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Open between points to make a </a:t>
            </a:r>
            <a:r>
              <a:rPr lang="en-US" b="1" i="1" dirty="0" smtClean="0">
                <a:solidFill>
                  <a:srgbClr val="00B0F0"/>
                </a:solidFill>
              </a:rPr>
              <a:t>curved</a:t>
            </a:r>
            <a:r>
              <a:rPr lang="en-US" b="1" dirty="0" smtClean="0">
                <a:solidFill>
                  <a:srgbClr val="00B0F0"/>
                </a:solidFill>
              </a:rPr>
              <a:t> pentagram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867400"/>
            <a:ext cx="2360905" cy="296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2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D:\mss\Beginner's Guide\5\britney st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304800"/>
            <a:ext cx="3721100" cy="5321300"/>
          </a:xfrm>
          <a:prstGeom prst="rect">
            <a:avLst/>
          </a:prstGeom>
          <a:noFill/>
        </p:spPr>
      </p:pic>
      <p:pic>
        <p:nvPicPr>
          <p:cNvPr id="97283" name="Picture 3" descr="D:\mss\Beginner's Guide\5\bronSTR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04800"/>
            <a:ext cx="2514600" cy="4572000"/>
          </a:xfrm>
          <a:prstGeom prst="rect">
            <a:avLst/>
          </a:prstGeom>
          <a:noFill/>
        </p:spPr>
      </p:pic>
      <p:pic>
        <p:nvPicPr>
          <p:cNvPr id="97284" name="Picture 4" descr="D:\mss\Beginner's Guide\5\star quality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5038725"/>
            <a:ext cx="2522537" cy="3952875"/>
          </a:xfrm>
          <a:prstGeom prst="rect">
            <a:avLst/>
          </a:prstGeom>
          <a:noFill/>
        </p:spPr>
      </p:pic>
      <p:pic>
        <p:nvPicPr>
          <p:cNvPr id="97285" name="Picture 5" descr="D:\mss\Beginner's Guide\5\convers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5943600"/>
            <a:ext cx="3810000" cy="198596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819400" y="80772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Movie or sports star.</a:t>
            </a:r>
          </a:p>
          <a:p>
            <a:r>
              <a:rPr lang="en-US" dirty="0" smtClean="0"/>
              <a:t>A superstar!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 descr="D:\mss\Beginner's Guide\5\pp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4450" y="2508250"/>
            <a:ext cx="4229100" cy="4127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066800" y="457200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How to construct </a:t>
            </a:r>
            <a:r>
              <a:rPr lang="en-US" dirty="0" smtClean="0">
                <a:solidFill>
                  <a:srgbClr val="0070C0"/>
                </a:solidFill>
              </a:rPr>
              <a:t>small stars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/>
              <a:t>within the pentagram’s five corners</a:t>
            </a:r>
            <a:br>
              <a:rPr lang="en-US" dirty="0" smtClean="0"/>
            </a:br>
            <a:r>
              <a:rPr lang="en-US" dirty="0" smtClean="0"/>
              <a:t>(and </a:t>
            </a:r>
            <a:r>
              <a:rPr lang="en-US" dirty="0" smtClean="0">
                <a:solidFill>
                  <a:srgbClr val="FF0000"/>
                </a:solidFill>
              </a:rPr>
              <a:t>center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2" descr="D:\mss\Beginner's Guide\5\pp11.jpg"/>
          <p:cNvPicPr>
            <a:picLocks noChangeAspect="1" noChangeArrowheads="1"/>
          </p:cNvPicPr>
          <p:nvPr/>
        </p:nvPicPr>
        <p:blipFill rotWithShape="1">
          <a:blip r:embed="rId3" cstate="print"/>
          <a:srcRect l="14479" t="14132" r="18855" b="25737"/>
          <a:stretch/>
        </p:blipFill>
        <p:spPr bwMode="auto">
          <a:xfrm>
            <a:off x="1905000" y="3200400"/>
            <a:ext cx="2819399" cy="248194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410200" y="150167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Page 77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D:\mss\Beginner's Guide\5\pp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4450" y="2508250"/>
            <a:ext cx="4229100" cy="41275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D:\mss\Beginner's Guide\5\pp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4450" y="2508250"/>
            <a:ext cx="4229100" cy="41275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D:\mss\Beginner's Guide\5\pp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4450" y="2508250"/>
            <a:ext cx="4229100" cy="41275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D:\mss\Beginner's Guide\5\pp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4450" y="2508250"/>
            <a:ext cx="4229100" cy="41275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D:\mss\Beginner's Guide\5\pp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4450" y="2508250"/>
            <a:ext cx="4229100" cy="41275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D:\mss\Beginner's Guide\5\pp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4450" y="2508250"/>
            <a:ext cx="4229100" cy="41275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D:\mss\Beginner's Guide\5\pp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4450" y="2508250"/>
            <a:ext cx="4229100" cy="41275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D:\mss\Beginner's Guide\5\pp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4450" y="2508250"/>
            <a:ext cx="4229100" cy="41275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D:\mss\Beginner's Guide\5\pp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4450" y="2508250"/>
            <a:ext cx="4229100" cy="41275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1" name="Picture 3" descr="D:\mss\Beginner's Guide\5\5menDOCI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804874"/>
            <a:ext cx="6400800" cy="6400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23900" y="96988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/>
              <a:t>(Righteous) </a:t>
            </a:r>
            <a:r>
              <a:rPr lang="en-US" sz="4000" b="1" i="1" dirty="0" smtClean="0">
                <a:solidFill>
                  <a:schemeClr val="accent2"/>
                </a:solidFill>
              </a:rPr>
              <a:t>Authority</a:t>
            </a:r>
            <a:endParaRPr lang="en-US" sz="4000" b="1" i="1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8"/>
          <a:stretch/>
        </p:blipFill>
        <p:spPr>
          <a:xfrm>
            <a:off x="4000500" y="6493329"/>
            <a:ext cx="2857500" cy="26506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4580"/>
            <a:ext cx="2438400" cy="2409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ss\Beginner's Guide\5\sc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600" y="1485900"/>
            <a:ext cx="5956300" cy="5969000"/>
          </a:xfrm>
          <a:prstGeom prst="rect">
            <a:avLst/>
          </a:prstGeom>
          <a:noFill/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4800" y="152400"/>
            <a:ext cx="2743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Arial" pitchFamily="34" charset="0"/>
              </a:rPr>
              <a:t>Cross section of a</a:t>
            </a:r>
            <a:br>
              <a:rPr lang="en-US" sz="1800" dirty="0">
                <a:latin typeface="Arial" pitchFamily="34" charset="0"/>
              </a:rPr>
            </a:br>
            <a:r>
              <a:rPr lang="en-US" sz="2400" b="1" dirty="0">
                <a:latin typeface="Arial" pitchFamily="34" charset="0"/>
              </a:rPr>
              <a:t>Sea Cucumber</a:t>
            </a:r>
            <a:r>
              <a:rPr lang="en-US" sz="2400" dirty="0">
                <a:latin typeface="Arial" pitchFamily="34" charset="0"/>
              </a:rPr>
              <a:t/>
            </a:r>
            <a:br>
              <a:rPr lang="en-US" sz="2400" dirty="0">
                <a:latin typeface="Arial" pitchFamily="34" charset="0"/>
              </a:rPr>
            </a:br>
            <a:r>
              <a:rPr lang="en-US" sz="1800" dirty="0">
                <a:latin typeface="Arial" pitchFamily="34" charset="0"/>
              </a:rPr>
              <a:t>(animal)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0"/>
            <a:ext cx="243840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0" y="7239000"/>
            <a:ext cx="2438400" cy="182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57800" y="19812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Page 78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2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ss\Beginner's Guide\5\sc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47800"/>
            <a:ext cx="6007100" cy="6007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464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2" y="0"/>
            <a:ext cx="6868732" cy="457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458" y="4032280"/>
            <a:ext cx="3959022" cy="5122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2" y="4572000"/>
            <a:ext cx="2909710" cy="294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2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" y="990600"/>
            <a:ext cx="6833312" cy="716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70118" y="8469086"/>
            <a:ext cx="2053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Karl </a:t>
            </a:r>
            <a:r>
              <a:rPr lang="en-US" dirty="0" err="1" smtClean="0"/>
              <a:t>Lorentzen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81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0220"/>
            <a:ext cx="6858000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912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500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1600"/>
            <a:ext cx="6400800" cy="640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47800"/>
            <a:ext cx="62484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0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681037"/>
            <a:ext cx="6057900" cy="778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6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1" t="5291" r="21428" b="43332"/>
          <a:stretch/>
        </p:blipFill>
        <p:spPr>
          <a:xfrm>
            <a:off x="101370" y="2548561"/>
            <a:ext cx="6629401" cy="65954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67202" y="8720814"/>
            <a:ext cx="10166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Iris Han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5" t="41346" r="25115"/>
          <a:stretch/>
        </p:blipFill>
        <p:spPr>
          <a:xfrm>
            <a:off x="87720" y="0"/>
            <a:ext cx="6656700" cy="476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86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1" b="22399"/>
          <a:stretch/>
        </p:blipFill>
        <p:spPr>
          <a:xfrm>
            <a:off x="3329560" y="195943"/>
            <a:ext cx="3456430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588" y="5627914"/>
            <a:ext cx="3200402" cy="32004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1" y="1905000"/>
            <a:ext cx="3600449" cy="36004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9" t="7862" r="22902" b="6274"/>
          <a:stretch/>
        </p:blipFill>
        <p:spPr>
          <a:xfrm>
            <a:off x="0" y="685800"/>
            <a:ext cx="2982687" cy="41039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0"/>
            <a:ext cx="3505202" cy="350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407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1026" descr="D:\mss\Beginner's Guide\5\cartman st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125" y="2143125"/>
            <a:ext cx="6381750" cy="4857750"/>
          </a:xfrm>
          <a:prstGeom prst="rect">
            <a:avLst/>
          </a:prstGeom>
          <a:noFill/>
        </p:spPr>
      </p:pic>
      <p:pic>
        <p:nvPicPr>
          <p:cNvPr id="2" name="cartman_07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1.61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0600" y="7848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2075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85800"/>
            <a:ext cx="6248400" cy="60484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96322" y="6339143"/>
            <a:ext cx="1468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Annie Johnston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7228114"/>
            <a:ext cx="624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Homework: What can </a:t>
            </a:r>
            <a:r>
              <a:rPr lang="en-US" i="1" dirty="0" smtClean="0"/>
              <a:t>you</a:t>
            </a:r>
            <a:r>
              <a:rPr lang="en-US" dirty="0" smtClean="0"/>
              <a:t> do with knowledge of 5 as a symbol, as shapes found in nature and in artistic and design composition?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1706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8292"/>
            <a:ext cx="5867400" cy="89380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28800" y="8000999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FF00"/>
                </a:solidFill>
              </a:rPr>
              <a:t>Goodbye!</a:t>
            </a:r>
            <a:endParaRPr lang="en-US" sz="32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953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59028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986"/>
            <a:ext cx="6858000" cy="859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3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7365"/>
            <a:ext cx="6858000" cy="558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3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D:\mss\Beginner's Guide\5\w08-rr01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364" y="4038600"/>
            <a:ext cx="5681272" cy="48133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574"/>
            <a:ext cx="6858000" cy="37804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800685"/>
            <a:ext cx="2297776" cy="1924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D:\mss\Beginner's Guide\5\flags grou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055" y="152400"/>
            <a:ext cx="6558340" cy="7010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053265" y="7467600"/>
            <a:ext cx="4268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Opposing ideologies, same star.</a:t>
            </a:r>
          </a:p>
          <a:p>
            <a:pPr algn="ctr"/>
            <a:r>
              <a:rPr lang="en-US" b="1" dirty="0" smtClean="0"/>
              <a:t>Why?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9" y="76200"/>
            <a:ext cx="6334125" cy="6334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579328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The orbit of Venus as seen from Earth</a:t>
            </a:r>
            <a:r>
              <a:rPr lang="en-US" smtClean="0">
                <a:solidFill>
                  <a:schemeClr val="bg1"/>
                </a:solidFill>
              </a:rPr>
              <a:t/>
            </a:r>
            <a:br>
              <a:rPr lang="en-US" smtClean="0">
                <a:solidFill>
                  <a:schemeClr val="bg1"/>
                </a:solidFill>
              </a:rPr>
            </a:br>
            <a:r>
              <a:rPr lang="en-US" smtClean="0">
                <a:solidFill>
                  <a:schemeClr val="bg1"/>
                </a:solidFill>
              </a:rPr>
              <a:t>over 8 years.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r="9842"/>
          <a:stretch/>
        </p:blipFill>
        <p:spPr>
          <a:xfrm>
            <a:off x="2128194" y="6464373"/>
            <a:ext cx="2643793" cy="265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3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mss\Beginner's Guide\5\subdivided pentagram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2055" y="1261884"/>
            <a:ext cx="3795661" cy="361491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29986" y="2286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Pentagonal symmetry reproduces stars in many sizes without interfering with each other.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92" y="5004727"/>
            <a:ext cx="5535386" cy="40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6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6858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268" y="6847114"/>
            <a:ext cx="3531463" cy="229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4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D:\mss\Beginner's Guide\5\dsCN0525.JPG"/>
          <p:cNvPicPr>
            <a:picLocks noChangeAspect="1" noChangeArrowheads="1"/>
          </p:cNvPicPr>
          <p:nvPr/>
        </p:nvPicPr>
        <p:blipFill>
          <a:blip r:embed="rId2" cstate="print"/>
          <a:srcRect l="24089" t="23766" r="38853" b="13708"/>
          <a:stretch>
            <a:fillRect/>
          </a:stretch>
        </p:blipFill>
        <p:spPr bwMode="auto">
          <a:xfrm>
            <a:off x="239713" y="609600"/>
            <a:ext cx="6321425" cy="8001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559629" y="7391400"/>
            <a:ext cx="1774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Life!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52400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just a symbol, but 5 expresses…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6889041" cy="6553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33400" y="7467600"/>
            <a:ext cx="296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Stapelia</a:t>
            </a:r>
            <a:r>
              <a:rPr lang="en-US" dirty="0"/>
              <a:t> </a:t>
            </a:r>
            <a:r>
              <a:rPr lang="en-US" dirty="0" err="1"/>
              <a:t>engleriana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63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mss\Beginner's Guide\5\body level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374650"/>
            <a:ext cx="6527800" cy="83947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65100" y="609600"/>
            <a:ext cx="18923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7 Levels of Ideal Human Proportions</a:t>
            </a:r>
          </a:p>
          <a:p>
            <a:pPr algn="ctr"/>
            <a:endParaRPr lang="en-US" dirty="0"/>
          </a:p>
          <a:p>
            <a:pPr algn="ctr"/>
            <a:r>
              <a:rPr lang="en-US" sz="1800" dirty="0" smtClean="0"/>
              <a:t>(according to the ancient Greeks)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 smtClean="0">
                <a:solidFill>
                  <a:srgbClr val="00B050"/>
                </a:solidFill>
              </a:rPr>
              <a:t>Each two levels add together to equal the next larger one</a:t>
            </a:r>
            <a:endParaRPr lang="en-US" sz="1800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92486" y="8153400"/>
            <a:ext cx="1066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92485" y="5105400"/>
            <a:ext cx="1665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Reach of Hands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16286" y="3309257"/>
            <a:ext cx="1066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Navel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2115457"/>
            <a:ext cx="1066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Armpit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76158" y="1556657"/>
            <a:ext cx="1066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Neck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81600" y="1099457"/>
            <a:ext cx="1066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Nose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81600" y="794657"/>
            <a:ext cx="166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Top of Eyes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14257" y="381000"/>
            <a:ext cx="1066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Crown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21085" y="3496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Page 80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" y="457200"/>
            <a:ext cx="6862572" cy="76819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508788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Mountain Laurel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8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1710</TotalTime>
  <Words>420</Words>
  <Application>Microsoft Office PowerPoint</Application>
  <PresentationFormat>On-screen Show (4:3)</PresentationFormat>
  <Paragraphs>99</Paragraphs>
  <Slides>81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4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Schneider</dc:creator>
  <cp:lastModifiedBy>Michael</cp:lastModifiedBy>
  <cp:revision>309</cp:revision>
  <dcterms:created xsi:type="dcterms:W3CDTF">2009-10-25T23:46:04Z</dcterms:created>
  <dcterms:modified xsi:type="dcterms:W3CDTF">2022-01-16T02:05:21Z</dcterms:modified>
</cp:coreProperties>
</file>